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94" r:id="rId4"/>
    <p:sldId id="257" r:id="rId5"/>
    <p:sldId id="298" r:id="rId6"/>
    <p:sldId id="299" r:id="rId7"/>
    <p:sldId id="258" r:id="rId8"/>
    <p:sldId id="306" r:id="rId9"/>
    <p:sldId id="278" r:id="rId10"/>
    <p:sldId id="301" r:id="rId11"/>
    <p:sldId id="302" r:id="rId12"/>
    <p:sldId id="279" r:id="rId13"/>
    <p:sldId id="331" r:id="rId14"/>
    <p:sldId id="280" r:id="rId15"/>
    <p:sldId id="303" r:id="rId16"/>
    <p:sldId id="295" r:id="rId17"/>
    <p:sldId id="296" r:id="rId18"/>
    <p:sldId id="272" r:id="rId19"/>
    <p:sldId id="288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o César Pereira" initials="JCP" lastIdx="2" clrIdx="0">
    <p:extLst>
      <p:ext uri="{19B8F6BF-5375-455C-9EA6-DF929625EA0E}">
        <p15:presenceInfo xmlns:p15="http://schemas.microsoft.com/office/powerpoint/2012/main" userId="72a51f49704b9e8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380" autoAdjust="0"/>
  </p:normalViewPr>
  <p:slideViewPr>
    <p:cSldViewPr snapToGrid="0">
      <p:cViewPr varScale="1">
        <p:scale>
          <a:sx n="86" d="100"/>
          <a:sy n="86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B8514-31C8-4F80-BE89-AD2673FEAC94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7AE96-3074-42CF-A52D-920C24ED0C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9980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201D47-B91D-41F5-8B2B-A2566FC90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9ACD1A0-6D86-451E-93CB-E69A04723C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320670-AE81-49B2-AFEC-830CC5FFD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7EF0127-AA27-4FA5-9175-A9ADBBBA1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0B7B1B2-A4A9-4293-AA22-C1D0463B3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2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28F6C-D4B7-410A-8361-4A1A0A69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585A66E-A87F-45B3-870D-0FC35EA73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9E7092-4E98-43EF-AE54-153C54C4C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00D057-9AE3-4838-A638-A2EB92354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8E0C1A-0A46-4B03-A61D-0640F153E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072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84C4A5-F66D-42C0-94EB-DC56ECA48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831AF7A-2131-4AED-A365-B1D2C925FD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13260A-CAD0-4700-9047-4B530A120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D386A84-61DC-430C-BCEA-01E2936AB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C1D4FC-4C40-4DD0-BB55-EEB91177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9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64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69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72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012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202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561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418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0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58B1FE-5BF9-42AD-92DA-FCB46AFAF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24618A7-2819-4E4E-BF07-87EA972F6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A46ED9-BC48-45C3-AAE5-F8FA793A7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3F16FE-6D9E-4B75-8E40-C1C43553F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7A3ABEE-866A-4461-95F6-EC30C2D19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733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726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903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798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6052B-5854-4A85-B8FA-859073E68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C0C06FF-B061-4457-88EA-749D09E50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22567A-768F-4B22-9C7F-9915D6FD4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AF32E8-CC82-4C90-8645-2906F477F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6AAB69-71E1-4336-992F-664AAA8C8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183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7B5BC6-9BD5-4636-B430-96733EA4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0DCB368-1894-4628-94EF-FFD476EDE1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8FE6F9B-54D4-4290-A237-68A3BE5330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04E5C6B-C52C-4D97-874B-98C9F216A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4B6A72-6537-40F1-9E0B-74F4E97C6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28ED164-F2C3-4E24-ACC8-0DE3F23F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78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DD4D62-AD59-49E8-8DD0-DCA49DA84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3EF3541-4592-4169-BC7A-9892BBC49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B926846-2EC2-4510-A879-251ADEA83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E4AB670-B694-477C-91C2-2EAC8BDE51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019D1D3-C60F-4DAB-ADFF-09FCC9E1D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4DD493D-1633-414B-9710-F344485D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4D586B0-DC5C-431A-8935-69909754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F07F2AF-85B6-441E-A202-0E2B4014B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666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A40C9-F4A9-4021-9678-3B98FB657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870B912-60DD-43D7-A77A-E2A9A3AC6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77A4CBA-20F5-42D4-8235-82CCE7D3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6BDAA8B-755C-4D3F-BF10-325A4A933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163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E3706A2-3CF4-4A8E-A912-CAA378D38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A1A6751-E785-4C5E-8959-A2912258A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BCE5471-851F-4247-8684-48F7B5052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53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D9EEC-D005-4C4F-A6A0-52671D65A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2A2DDC-B4FB-4085-B7DC-F09A88F46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9EBD17E-A1D2-496C-9368-67D429FD0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9619B70-65C7-42A0-866A-EF334E84B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CA4DE47-B9F2-4B73-8A99-A57CCF64F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2FD2DB-7DA3-489E-AB1B-C0F6D1DB3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65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69035-6DEE-40D7-8659-B57ACC5C3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10CBA6E-6397-42E3-AF8B-EC7A3CD356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50485DD-5C79-413B-87AD-6CDE0A82B4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68BA8C3-DE28-4863-9BDC-3AEF0CEF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4EE666D-BE25-46E1-8DD3-B1B8789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40CA7B3-B051-4AEA-BBC4-077B02099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257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EC9B7C-4754-4D32-A47C-C200E1D71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F2FA64E-5C14-4EF1-8861-85F37C411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5B2BF9-D91E-4839-AE7D-03A3F140F5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E057A-2E25-4966-A35C-CE42141439CB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19AF049-0888-40FC-84B3-5529A4E4B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A4824-C195-4E3B-A62D-67C68AC61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416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46865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ptubarao.wordpress.com/tag/cordeiro-de-deus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reativecommons.org/licenses/by-nc-nd/3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hyperlink" Target="https://iptubarao.wordpress.com/tag/cordeiro-de-deus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apoia.se/apoieoboasemente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g"/><Relationship Id="rId4" Type="http://schemas.openxmlformats.org/officeDocument/2006/relationships/hyperlink" Target="https://www.youtube.com/channel/UCtqdNP9VJH8tuyVMMTJfm5g/join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tmart.com/product/curso-de-professores-de-escola-dominical/D45351936X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juliocesarmedeiros.org/2019/12/14/o-que-as-brigas-dos-pais-podem-causar-na-vida-dos-filhosas/" TargetMode="External"/><Relationship Id="rId2" Type="http://schemas.openxmlformats.org/officeDocument/2006/relationships/hyperlink" Target="https://g.co/kgs/C5omuu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hyperlink" Target="https://juliocesarmedeiros.org/2020/12/30/quem-foi-mardoqu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3yxgY1e7FQ?feature=oembed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1D0145B-D3E0-4CD9-AF10-A2877B4DE7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1489" y="646330"/>
            <a:ext cx="6769594" cy="2782669"/>
          </a:xfrm>
        </p:spPr>
        <p:txBody>
          <a:bodyPr>
            <a:norm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</a:rPr>
              <a:t>Lição 05: A Graça de Deus.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F4FFB9C-B2F2-4E13-B83D-246C58F8BE05}"/>
              </a:ext>
            </a:extLst>
          </p:cNvPr>
          <p:cNvSpPr txBox="1"/>
          <p:nvPr/>
        </p:nvSpPr>
        <p:spPr>
          <a:xfrm>
            <a:off x="7858301" y="4150150"/>
            <a:ext cx="37886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Pr. Valdir Alves de Oliveira</a:t>
            </a:r>
          </a:p>
        </p:txBody>
      </p:sp>
      <p:pic>
        <p:nvPicPr>
          <p:cNvPr id="4" name="Imagem 3" descr="Uma imagem contendo Texto&#10;&#10;Descrição gerada automaticamente">
            <a:extLst>
              <a:ext uri="{FF2B5EF4-FFF2-40B4-BE49-F238E27FC236}">
                <a16:creationId xmlns:a16="http://schemas.microsoft.com/office/drawing/2014/main" id="{0D4871D6-919D-4FB6-A19E-3D479BBCE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677" y="5889908"/>
            <a:ext cx="3645408" cy="682752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B8C9324-9367-495D-B185-AE28D9E84060}"/>
              </a:ext>
            </a:extLst>
          </p:cNvPr>
          <p:cNvSpPr txBox="1"/>
          <p:nvPr/>
        </p:nvSpPr>
        <p:spPr>
          <a:xfrm>
            <a:off x="7270596" y="3429000"/>
            <a:ext cx="476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FFFF00"/>
                </a:solidFill>
              </a:rPr>
              <a:t>2º Trimestre de 2021</a:t>
            </a:r>
          </a:p>
        </p:txBody>
      </p:sp>
      <p:pic>
        <p:nvPicPr>
          <p:cNvPr id="8" name="Imagem 7" descr="Uma imagem contendo cachorro, pequeno, deitado, mulher&#10;&#10;Descrição gerada automaticamente">
            <a:extLst>
              <a:ext uri="{FF2B5EF4-FFF2-40B4-BE49-F238E27FC236}">
                <a16:creationId xmlns:a16="http://schemas.microsoft.com/office/drawing/2014/main" id="{CE19786D-3CAF-4D7A-BBD5-D1B4253020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" r="-2" b="4527"/>
          <a:stretch/>
        </p:blipFill>
        <p:spPr>
          <a:xfrm>
            <a:off x="1" y="-1"/>
            <a:ext cx="4660406" cy="6768935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472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" name="Rectangle 81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E615EEF-3C24-4A5D-A402-FECD247776C5}"/>
              </a:ext>
            </a:extLst>
          </p:cNvPr>
          <p:cNvSpPr txBox="1"/>
          <p:nvPr/>
        </p:nvSpPr>
        <p:spPr>
          <a:xfrm>
            <a:off x="8643193" y="489507"/>
            <a:ext cx="3091607" cy="16554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 A graça capacitadora.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6F5D45C-CD41-48F3-87D0-97E0079CA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0" r="2473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68369F2-1AB9-473F-8136-2EE400D2C6BA}"/>
              </a:ext>
            </a:extLst>
          </p:cNvPr>
          <p:cNvSpPr txBox="1"/>
          <p:nvPr/>
        </p:nvSpPr>
        <p:spPr>
          <a:xfrm>
            <a:off x="8643193" y="2418408"/>
            <a:ext cx="2942813" cy="3540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marR="635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Ninguém pode fazer alguma coisa do Reino de Deus se não for capacitado pelo Todo-Poderoso. A nossa capacitação terrena ajuda, mas não é suficiente para atender espiritualmente a nossa chamada.</a:t>
            </a:r>
          </a:p>
          <a:p>
            <a:pPr marL="6350" marR="635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endParaRPr lang="en-US" sz="2000">
              <a:effectLst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8F7E880-05DA-430E-B419-584A069068AD}"/>
              </a:ext>
            </a:extLst>
          </p:cNvPr>
          <p:cNvSpPr txBox="1"/>
          <p:nvPr/>
        </p:nvSpPr>
        <p:spPr>
          <a:xfrm>
            <a:off x="9586800" y="6870700"/>
            <a:ext cx="260520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 anchor="t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3" tooltip="https://iptubarao.wordpress.com/tag/cordeiro-de-deu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pt-BR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2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B0DF90E-6BAD-4E82-8FDF-717C9A357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13DCC859-0434-4BB8-B6C5-09C88AE69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08E7ACFB-B791-4C23-8B17-013FEDC09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8F7E880-05DA-430E-B419-584A069068AD}"/>
              </a:ext>
            </a:extLst>
          </p:cNvPr>
          <p:cNvSpPr txBox="1"/>
          <p:nvPr/>
        </p:nvSpPr>
        <p:spPr>
          <a:xfrm>
            <a:off x="9586800" y="6870700"/>
            <a:ext cx="260520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 anchor="t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2" tooltip="https://iptubarao.wordpress.com/tag/cordeiro-de-deu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3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pt-BR" sz="700">
              <a:solidFill>
                <a:srgbClr val="FFFFFF"/>
              </a:solidFill>
            </a:endParaRPr>
          </a:p>
        </p:txBody>
      </p:sp>
      <p:pic>
        <p:nvPicPr>
          <p:cNvPr id="3074" name="Picture 2" descr="A minha Graça Te Basta → Estudo e Significado dessa Frase">
            <a:extLst>
              <a:ext uri="{FF2B5EF4-FFF2-40B4-BE49-F238E27FC236}">
                <a16:creationId xmlns:a16="http://schemas.microsoft.com/office/drawing/2014/main" id="{72C31C6A-E4E0-4BB8-BDD5-A416EF297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4376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BD7AAEA-9BAC-4E39-9D2E-98E0AE63B134}"/>
              </a:ext>
            </a:extLst>
          </p:cNvPr>
          <p:cNvSpPr txBox="1"/>
          <p:nvPr/>
        </p:nvSpPr>
        <p:spPr>
          <a:xfrm>
            <a:off x="288347" y="442308"/>
            <a:ext cx="6991351" cy="159416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normAutofit fontScale="92500" lnSpcReduction="10000"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2.1. A graça de Deus capacita para viver a vida cristã.</a:t>
            </a:r>
          </a:p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dirty="0"/>
              <a:t>Somente a graça de Deus pode nos capacitar a viver uma vida cristã saudável, como sal da terra e luz do mundo (Mt.5.13 – 16). Viver de modo irrepreensível; ter bom testemunho dos que estão de fora, para não cair em opróbrio, e no laço do diabo (1Tm.3.7); e servir de exemplo para os que estão dentro (1Pe.5.3). Não ter vergonha de que se envergonhar e nada a esconder</a:t>
            </a:r>
            <a:endParaRPr lang="pt-BR" sz="1800" b="1" dirty="0">
              <a:solidFill>
                <a:srgbClr val="2E74B5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884EB3F-166A-4DC4-89AA-1480F0E8F4A7}"/>
              </a:ext>
            </a:extLst>
          </p:cNvPr>
          <p:cNvSpPr txBox="1"/>
          <p:nvPr/>
        </p:nvSpPr>
        <p:spPr>
          <a:xfrm>
            <a:off x="405246" y="2443309"/>
            <a:ext cx="6991351" cy="15941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normAutofit fontScale="92500" lnSpcReduction="10000"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sz="18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–  </a:t>
            </a: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graça de Deus capacita para o desempenho do ministério</a:t>
            </a:r>
          </a:p>
          <a:p>
            <a:r>
              <a:rPr lang="pt-BR" dirty="0"/>
              <a:t>Quando Deus chama, Ele mesmo se encarrega em capacitar. Vários personagens bíblicos julgaram-se sem condições diante do chamado divino: Moisés (Êx.4.10-12); Jeremias (Jr.1.6); Gideão (Jz.6.15); Isaias (Is.6.5), mas Deus os escolheu e os capacitou um a um para o ministério. A nossa capacidade vem de Deus (2Co.3.5)</a:t>
            </a:r>
          </a:p>
          <a:p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A8F35AA-BC4D-4592-AFE6-5D070CA19DA3}"/>
              </a:ext>
            </a:extLst>
          </p:cNvPr>
          <p:cNvSpPr txBox="1"/>
          <p:nvPr/>
        </p:nvSpPr>
        <p:spPr>
          <a:xfrm>
            <a:off x="288347" y="4883148"/>
            <a:ext cx="6991351" cy="1594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normAutofit lnSpcReduction="10000"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sz="18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2.3. </a:t>
            </a: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graça de Deus dá suficiência para todas as necessidades humanas</a:t>
            </a:r>
          </a:p>
          <a:p>
            <a:r>
              <a:rPr lang="pt-BR" dirty="0"/>
              <a:t>Paulo orou três vezes ao Senhor para que afastasse dele um espinho na carne. Mas Ele lhe disse: a minha graça te basta, pois o meu poder se aperfeiçoa na fraqueza (2Co.12.9; 2Tm.2.1). A graça de Deus é o provimento para as nossas necessidades, a cobertura e o bálsamo para todas as aflições e ansiedades que nos afetam como filhos de Deus.</a:t>
            </a:r>
          </a:p>
        </p:txBody>
      </p:sp>
    </p:spTree>
    <p:extLst>
      <p:ext uri="{BB962C8B-B14F-4D97-AF65-F5344CB8AC3E}">
        <p14:creationId xmlns:p14="http://schemas.microsoft.com/office/powerpoint/2010/main" val="16615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807377-35ED-4DAB-A3E0-426E3806F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7599556" cy="138215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Tá Gostando?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D9CD5B-4CAA-4030-A621-89D9DB51F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999" y="2009553"/>
            <a:ext cx="7599557" cy="431504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4800" dirty="0"/>
              <a:t>Clicando nos link de anúncio!</a:t>
            </a:r>
          </a:p>
          <a:p>
            <a:r>
              <a:rPr lang="pt-BR" sz="4800" dirty="0"/>
              <a:t>Comprando os produtos da AMAZON</a:t>
            </a:r>
          </a:p>
          <a:p>
            <a:r>
              <a:rPr lang="pt-BR" sz="4800" dirty="0"/>
              <a:t>Indique o site aos outros professores</a:t>
            </a:r>
          </a:p>
        </p:txBody>
      </p:sp>
      <p:pic>
        <p:nvPicPr>
          <p:cNvPr id="5" name="Gráfico 4" descr="Selo Tick1 estrutura de tópicos">
            <a:extLst>
              <a:ext uri="{FF2B5EF4-FFF2-40B4-BE49-F238E27FC236}">
                <a16:creationId xmlns:a16="http://schemas.microsoft.com/office/drawing/2014/main" id="{4F7BF28A-96E4-4427-8AF9-BEB9ABB88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43435" y="1815196"/>
            <a:ext cx="914400" cy="914400"/>
          </a:xfrm>
          <a:prstGeom prst="rect">
            <a:avLst/>
          </a:prstGeom>
        </p:spPr>
      </p:pic>
      <p:pic>
        <p:nvPicPr>
          <p:cNvPr id="6" name="Gráfico 5" descr="Selo Tick1 estrutura de tópicos">
            <a:extLst>
              <a:ext uri="{FF2B5EF4-FFF2-40B4-BE49-F238E27FC236}">
                <a16:creationId xmlns:a16="http://schemas.microsoft.com/office/drawing/2014/main" id="{814D2B91-1020-448D-B4CC-06CC48C18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6235" y="2971800"/>
            <a:ext cx="914400" cy="914400"/>
          </a:xfrm>
          <a:prstGeom prst="rect">
            <a:avLst/>
          </a:prstGeom>
        </p:spPr>
      </p:pic>
      <p:pic>
        <p:nvPicPr>
          <p:cNvPr id="7" name="Gráfico 6" descr="Selo Tick1 estrutura de tópicos">
            <a:extLst>
              <a:ext uri="{FF2B5EF4-FFF2-40B4-BE49-F238E27FC236}">
                <a16:creationId xmlns:a16="http://schemas.microsoft.com/office/drawing/2014/main" id="{A9BB8626-9800-4E2E-9FEA-BD13EB3E2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6235" y="4391247"/>
            <a:ext cx="914400" cy="9144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75295C7-45D0-4C77-9ABB-DB8CC973F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2823592"/>
            <a:ext cx="3429000" cy="3429000"/>
          </a:xfrm>
          <a:prstGeom prst="rect">
            <a:avLst/>
          </a:prstGeom>
        </p:spPr>
      </p:pic>
      <p:pic>
        <p:nvPicPr>
          <p:cNvPr id="10" name="Imagem 9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DD1C64B6-E2E3-4C45-AE29-18CEEB45C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806" y="385430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27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85DFE99-DBBE-45E9-B8BD-A763DBC4B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161" y="220197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3.</a:t>
            </a:r>
            <a:r>
              <a:rPr lang="pt-BR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A graça e o livre-arbítrio</a:t>
            </a:r>
            <a:endParaRPr lang="en-US" sz="4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5BE36DA-C516-4C9D-B9CE-A17E4655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6650" y="3269096"/>
            <a:ext cx="4311864" cy="2980191"/>
          </a:xfrm>
        </p:spPr>
        <p:txBody>
          <a:bodyPr vert="horz" lIns="91440" tIns="45720" rIns="91440" bIns="45720" rtlCol="0">
            <a:noAutofit/>
          </a:bodyPr>
          <a:lstStyle/>
          <a:p>
            <a:pPr marL="6350" marR="635" indent="-6350">
              <a:lnSpc>
                <a:spcPct val="103000"/>
              </a:lnSpc>
              <a:spcAft>
                <a:spcPts val="850"/>
              </a:spcAft>
            </a:pPr>
            <a:r>
              <a:rPr lang="pt-B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Ao longo da Bíblia encontramos diversas manifestações da graça de Deus, mas também, diferentes reações por parte do ser humano. A graça se manifesta a todos (1Tm.2.4; Jo.3.16; Tt.2.11). Porém, é preciso atentar para o fato de que é possível resisti-la (Mt.23.37)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D43956F-F626-4BAA-9666-75ACD0BD6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675" y="2005627"/>
            <a:ext cx="6048742" cy="347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7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4AF48CC-BDC0-450A-8FA8-F264E4B28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ECD5D95-5434-4423-9AAE-1AC3C3B3345A}"/>
              </a:ext>
            </a:extLst>
          </p:cNvPr>
          <p:cNvSpPr txBox="1"/>
          <p:nvPr/>
        </p:nvSpPr>
        <p:spPr>
          <a:xfrm>
            <a:off x="642938" y="642938"/>
            <a:ext cx="10904538" cy="20653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r>
              <a:rPr lang="pt-BR" b="1" dirty="0"/>
              <a:t>3.1. Toda liberdade será cobrada.</a:t>
            </a:r>
          </a:p>
          <a:p>
            <a:endParaRPr lang="pt-BR" dirty="0"/>
          </a:p>
          <a:p>
            <a:r>
              <a:rPr lang="pt-BR" dirty="0"/>
              <a:t>Ninguém pode se esconder atrás da graça de Deus para pecar pensando que ficará impune. A liberdade não pode virar libertinagem, pois toda liberdade será cobrada por Deus (Ec.11.9; 1Co.6.12; Gl.6.7). É preciso saber usar a liberdade com responsabilidade.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CCCD3A0-C75C-452A-9AD4-D882D5DADB80}"/>
              </a:ext>
            </a:extLst>
          </p:cNvPr>
          <p:cNvSpPr txBox="1"/>
          <p:nvPr/>
        </p:nvSpPr>
        <p:spPr>
          <a:xfrm>
            <a:off x="642938" y="2776538"/>
            <a:ext cx="5918200" cy="343852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r>
              <a:rPr lang="pt-BR" b="1" dirty="0"/>
              <a:t> 3.2. graça de Deus não é sinônimo de fazer o que se quer</a:t>
            </a:r>
          </a:p>
          <a:p>
            <a:r>
              <a:rPr lang="pt-BR" sz="2000" dirty="0"/>
              <a:t>A graça de Deus é para presentear e não para dar liberdade da pessoa a fazer tudo o que ela quer. A graça de Deus revela a Sua bondade e não a permissividade. A teologia que adotamos não contempla a doutrina que diz: Uma vez salvo, salvo para sempre. Aquele que perseverar até o fim será salvo, diz a Palavra de Deus em Mateus 24.13. </a:t>
            </a:r>
            <a:endParaRPr lang="pt-BR" sz="2400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BDFD3E7-BE27-49F6-99B2-B7D0BBC75923}"/>
              </a:ext>
            </a:extLst>
          </p:cNvPr>
          <p:cNvSpPr txBox="1"/>
          <p:nvPr/>
        </p:nvSpPr>
        <p:spPr>
          <a:xfrm>
            <a:off x="6635751" y="2776537"/>
            <a:ext cx="4911725" cy="343852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r>
              <a:rPr lang="pt-BR" b="1" dirty="0"/>
              <a:t>3.3 – É preciso permanecer na graça de Deus.</a:t>
            </a:r>
          </a:p>
          <a:p>
            <a:endParaRPr lang="pt-BR" b="1" dirty="0"/>
          </a:p>
          <a:p>
            <a:r>
              <a:rPr lang="pt-BR" dirty="0"/>
              <a:t>Mas após receber a graça de Deus (a salvação) há alguns requisitos básicos para conservá-la. Sendo ela um presente e quando se recebe algo precioso se guarda com muito carinho e gratidão. Imagine um presente dessa proporção (considerando de que o recebermos), pois tem um valor imensurável. Portanto, precisamos cuidar bem dele e guarda-lo com segurança para não perder a nossa coroa (Ap.3.11). </a:t>
            </a:r>
          </a:p>
        </p:txBody>
      </p:sp>
    </p:spTree>
    <p:extLst>
      <p:ext uri="{BB962C8B-B14F-4D97-AF65-F5344CB8AC3E}">
        <p14:creationId xmlns:p14="http://schemas.microsoft.com/office/powerpoint/2010/main" val="249724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480A1C8-571F-4E3B-97B5-92C2D18E1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63" y="1422400"/>
            <a:ext cx="450555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500">
                <a:solidFill>
                  <a:schemeClr val="bg1"/>
                </a:solidFill>
              </a:rPr>
              <a:t>Para ajudar o canal Boa Semente, seja membro ou apoiador e receba conteúdos exclusivos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277405F-0B4F-4418-B773-1B38814125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30421" y="226893"/>
            <a:ext cx="5968658" cy="6085007"/>
          </a:xfrm>
          <a:custGeom>
            <a:avLst/>
            <a:gdLst>
              <a:gd name="connsiteX0" fmla="*/ 0 w 5968658"/>
              <a:gd name="connsiteY0" fmla="*/ 0 h 6085007"/>
              <a:gd name="connsiteX1" fmla="*/ 3557919 w 5968658"/>
              <a:gd name="connsiteY1" fmla="*/ 0 h 6085007"/>
              <a:gd name="connsiteX2" fmla="*/ 3557919 w 5968658"/>
              <a:gd name="connsiteY2" fmla="*/ 2195749 h 6085007"/>
              <a:gd name="connsiteX3" fmla="*/ 5968658 w 5968658"/>
              <a:gd name="connsiteY3" fmla="*/ 2195749 h 6085007"/>
              <a:gd name="connsiteX4" fmla="*/ 5968658 w 5968658"/>
              <a:gd name="connsiteY4" fmla="*/ 6085007 h 6085007"/>
              <a:gd name="connsiteX5" fmla="*/ 2058230 w 5968658"/>
              <a:gd name="connsiteY5" fmla="*/ 6085007 h 6085007"/>
              <a:gd name="connsiteX6" fmla="*/ 2058230 w 5968658"/>
              <a:gd name="connsiteY6" fmla="*/ 3538657 h 6085007"/>
              <a:gd name="connsiteX7" fmla="*/ 0 w 5968658"/>
              <a:gd name="connsiteY7" fmla="*/ 3538657 h 608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68658" h="6085007">
                <a:moveTo>
                  <a:pt x="0" y="0"/>
                </a:moveTo>
                <a:lnTo>
                  <a:pt x="3557919" y="0"/>
                </a:lnTo>
                <a:lnTo>
                  <a:pt x="3557919" y="2195749"/>
                </a:lnTo>
                <a:lnTo>
                  <a:pt x="5968658" y="2195749"/>
                </a:lnTo>
                <a:lnTo>
                  <a:pt x="5968658" y="6085007"/>
                </a:lnTo>
                <a:lnTo>
                  <a:pt x="2058230" y="6085007"/>
                </a:lnTo>
                <a:lnTo>
                  <a:pt x="2058230" y="3538657"/>
                </a:lnTo>
                <a:lnTo>
                  <a:pt x="0" y="35386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Imagem 5" descr="Homem sentado ao lado de placa&#10;&#10;Descrição gerada automaticamente">
            <a:hlinkClick r:id="rId2"/>
            <a:extLst>
              <a:ext uri="{FF2B5EF4-FFF2-40B4-BE49-F238E27FC236}">
                <a16:creationId xmlns:a16="http://schemas.microsoft.com/office/drawing/2014/main" id="{9FD47B01-0C4B-47DF-80EF-9573BB79F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805" y="2663211"/>
            <a:ext cx="3408121" cy="3408121"/>
          </a:xfrm>
          <a:prstGeom prst="rect">
            <a:avLst/>
          </a:prstGeom>
        </p:spPr>
      </p:pic>
      <p:pic>
        <p:nvPicPr>
          <p:cNvPr id="4" name="Imagem 3" descr="Uma imagem contendo Forma&#10;&#10;Descrição gerada automaticamente">
            <a:hlinkClick r:id="rId4"/>
            <a:extLst>
              <a:ext uri="{FF2B5EF4-FFF2-40B4-BE49-F238E27FC236}">
                <a16:creationId xmlns:a16="http://schemas.microsoft.com/office/drawing/2014/main" id="{CC579452-864C-4D5F-8B5A-1078A3D454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23" y="496673"/>
            <a:ext cx="3052515" cy="2999096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06F8274-7FB2-4DAD-8BFC-F4932923FE4B}"/>
              </a:ext>
            </a:extLst>
          </p:cNvPr>
          <p:cNvSpPr txBox="1"/>
          <p:nvPr/>
        </p:nvSpPr>
        <p:spPr>
          <a:xfrm>
            <a:off x="517016" y="4367271"/>
            <a:ext cx="5860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400" dirty="0">
                <a:solidFill>
                  <a:schemeClr val="bg1"/>
                </a:solidFill>
              </a:rPr>
              <a:t>Para saber como, clique no ícone desejado e veja todas as informações </a:t>
            </a:r>
          </a:p>
        </p:txBody>
      </p:sp>
    </p:spTree>
    <p:extLst>
      <p:ext uri="{BB962C8B-B14F-4D97-AF65-F5344CB8AC3E}">
        <p14:creationId xmlns:p14="http://schemas.microsoft.com/office/powerpoint/2010/main" val="11595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3AC1BDF-4D23-46AE-B927-BE0F65A21BB1}"/>
              </a:ext>
            </a:extLst>
          </p:cNvPr>
          <p:cNvSpPr txBox="1"/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www.juliocesarmedeiros.org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m 5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4ECF1FB2-20D6-451E-93A1-25C5635E3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780" y="1517163"/>
            <a:ext cx="3887425" cy="5032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FFE24353-5556-4F0F-90CE-36CD6D5B431D}"/>
              </a:ext>
            </a:extLst>
          </p:cNvPr>
          <p:cNvSpPr txBox="1"/>
          <p:nvPr/>
        </p:nvSpPr>
        <p:spPr>
          <a:xfrm>
            <a:off x="546350" y="5453761"/>
            <a:ext cx="5085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hlinkClick r:id="rId3"/>
              </a:rPr>
              <a:t>https://www.hotmart.com/product/curso-de-professores-de-escola-dominical/D45351936X</a:t>
            </a:r>
            <a:r>
              <a:rPr lang="pt-BR" dirty="0"/>
              <a:t> </a:t>
            </a:r>
          </a:p>
        </p:txBody>
      </p:sp>
      <p:pic>
        <p:nvPicPr>
          <p:cNvPr id="5" name="Imagem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6BCB1D14-0FEB-448F-8298-D5966156E4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94" y="1363992"/>
            <a:ext cx="4623755" cy="3467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8926F154-59F9-419A-BE78-5ADBD7081C2D}"/>
              </a:ext>
            </a:extLst>
          </p:cNvPr>
          <p:cNvSpPr txBox="1"/>
          <p:nvPr/>
        </p:nvSpPr>
        <p:spPr>
          <a:xfrm>
            <a:off x="693360" y="4985811"/>
            <a:ext cx="396983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Clique aqui e faça logo sua matrícula!</a:t>
            </a:r>
          </a:p>
        </p:txBody>
      </p:sp>
      <p:sp>
        <p:nvSpPr>
          <p:cNvPr id="11" name="Seta: para Baixo 10">
            <a:extLst>
              <a:ext uri="{FF2B5EF4-FFF2-40B4-BE49-F238E27FC236}">
                <a16:creationId xmlns:a16="http://schemas.microsoft.com/office/drawing/2014/main" id="{8DBEF9B7-95C3-4232-BBB7-6E9E2807512D}"/>
              </a:ext>
            </a:extLst>
          </p:cNvPr>
          <p:cNvSpPr/>
          <p:nvPr/>
        </p:nvSpPr>
        <p:spPr>
          <a:xfrm>
            <a:off x="4691739" y="4847677"/>
            <a:ext cx="360944" cy="64633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592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52BB9477-E490-423C-9EA3-0069C842A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Conclusão</a:t>
            </a:r>
          </a:p>
        </p:txBody>
      </p:sp>
      <p:sp>
        <p:nvSpPr>
          <p:cNvPr id="7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5">
            <a:extLst>
              <a:ext uri="{FF2B5EF4-FFF2-40B4-BE49-F238E27FC236}">
                <a16:creationId xmlns:a16="http://schemas.microsoft.com/office/drawing/2014/main" id="{C3B926B1-00D5-479E-8AD3-88C8DC1C5BED}"/>
              </a:ext>
            </a:extLst>
          </p:cNvPr>
          <p:cNvSpPr txBox="1"/>
          <p:nvPr/>
        </p:nvSpPr>
        <p:spPr>
          <a:xfrm>
            <a:off x="640080" y="2872899"/>
            <a:ext cx="4243589" cy="2704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>
              <a:lnSpc>
                <a:spcPct val="103000"/>
              </a:lnSpc>
              <a:spcBef>
                <a:spcPts val="1200"/>
              </a:spcBef>
            </a:pPr>
            <a:r>
              <a:rPr lang="pt-BR" sz="1800" b="1" kern="0" dirty="0">
                <a:solidFill>
                  <a:srgbClr val="2E74B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graça não faz acepção de pessoas. Ela não foi manifestada para abençoar somente alguns ou, de forma exclusiva, a um grupo especial. Mas a toda humanidade. Porém, só a desfrutam os que creem no Filho de Deus e O recebem como único suficiente Salvador (Jo.1.12 e 13)</a:t>
            </a:r>
          </a:p>
          <a:p>
            <a:pPr marL="6350" indent="-6350">
              <a:lnSpc>
                <a:spcPct val="103000"/>
              </a:lnSpc>
              <a:spcBef>
                <a:spcPts val="1200"/>
              </a:spcBef>
            </a:pPr>
            <a:endParaRPr lang="pt-BR" sz="1800" b="1" kern="0" dirty="0">
              <a:solidFill>
                <a:srgbClr val="2E74B5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m 4" descr="Quebra-cabeça branco com uma peça vermelha">
            <a:extLst>
              <a:ext uri="{FF2B5EF4-FFF2-40B4-BE49-F238E27FC236}">
                <a16:creationId xmlns:a16="http://schemas.microsoft.com/office/drawing/2014/main" id="{92F7B995-5A02-4D4C-A7E0-274B943FD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2" r="21008"/>
          <a:stretch/>
        </p:blipFill>
        <p:spPr>
          <a:xfrm>
            <a:off x="5313225" y="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6906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CFA1E4C-B952-4FA3-A779-B7631B54BE23}"/>
              </a:ext>
            </a:extLst>
          </p:cNvPr>
          <p:cNvSpPr txBox="1"/>
          <p:nvPr/>
        </p:nvSpPr>
        <p:spPr>
          <a:xfrm>
            <a:off x="2562554" y="3257922"/>
            <a:ext cx="9346947" cy="3279078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r>
              <a:rPr lang="pt-BR" sz="2800" dirty="0"/>
              <a:t>Bíblia de estudo pentecostal, Almeida revista e corrigida, Rio de Janeiro, CPAD  </a:t>
            </a:r>
          </a:p>
          <a:p>
            <a:pPr>
              <a:spcAft>
                <a:spcPts val="600"/>
              </a:spcAft>
            </a:pPr>
            <a:r>
              <a:rPr lang="pt-BR" sz="2800" dirty="0"/>
              <a:t>Bíblia do Culto - Editora Betel. </a:t>
            </a:r>
          </a:p>
          <a:p>
            <a:pPr>
              <a:spcAft>
                <a:spcPts val="600"/>
              </a:spcAft>
            </a:pPr>
            <a:r>
              <a:rPr lang="pt-BR" sz="2800" dirty="0"/>
              <a:t>Os atributos de Deus Conhecendo a Natureza, o Caráter e a Supremacia de Deus nas Escrituras. Revista de Escola Bíblica Dominical, 2º Trimestre de 2021 • Ano 31 • Nº 119. Publicação Trimestral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71176DE-FAEF-4F36-86A4-34AA8422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BIBLIOGRAFIA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E7BA35C-0C94-4C43-8C50-34D367A5C312}"/>
              </a:ext>
            </a:extLst>
          </p:cNvPr>
          <p:cNvSpPr txBox="1"/>
          <p:nvPr/>
        </p:nvSpPr>
        <p:spPr>
          <a:xfrm>
            <a:off x="4086225" y="787984"/>
            <a:ext cx="78232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0" i="0" dirty="0">
                <a:solidFill>
                  <a:srgbClr val="202124"/>
                </a:solidFill>
                <a:effectLst/>
                <a:latin typeface="arial" panose="020B0604020202020204" pitchFamily="34" charset="0"/>
                <a:hlinkClick r:id="rId2"/>
              </a:rPr>
              <a:t>https://g.co/kgs/C5omuu</a:t>
            </a:r>
            <a:r>
              <a:rPr lang="pt-BR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endParaRPr lang="pt-BR" dirty="0">
              <a:hlinkClick r:id="rId3"/>
            </a:endParaRPr>
          </a:p>
          <a:p>
            <a:r>
              <a:rPr lang="pt-BR" dirty="0">
                <a:hlinkClick r:id="rId3"/>
              </a:rPr>
              <a:t>https://juliocesarmedeiros.org/2021/01/02/quem-foi-ester/</a:t>
            </a:r>
          </a:p>
          <a:p>
            <a:r>
              <a:rPr lang="pt-BR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https://juliocesarmedeiros.org/2020/12/30/quem-foi-mardoqueu/</a:t>
            </a:r>
            <a:endParaRPr lang="pt-BR" sz="1800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t-BR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B6F8615-F9CD-4A37-B00A-5E7B643819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673" y="5409223"/>
            <a:ext cx="124369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9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44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 descr="Uma imagem contendo Diagrama&#10;&#10;Descrição gerada automaticamente">
            <a:extLst>
              <a:ext uri="{FF2B5EF4-FFF2-40B4-BE49-F238E27FC236}">
                <a16:creationId xmlns:a16="http://schemas.microsoft.com/office/drawing/2014/main" id="{020AF878-1677-4E32-B73C-461465553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89" y="142035"/>
            <a:ext cx="1244819" cy="10957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255F281-13BC-40F1-BECE-1ABB5DC11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329" y="2074362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Assista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vídeo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aula do Pr. Júlio César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aqui</a:t>
            </a:r>
            <a:endParaRPr lang="en-US" sz="2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E7BCB586-17DF-4A3A-99CF-4048FCCC9342}"/>
              </a:ext>
            </a:extLst>
          </p:cNvPr>
          <p:cNvSpPr/>
          <p:nvPr/>
        </p:nvSpPr>
        <p:spPr>
          <a:xfrm>
            <a:off x="3227364" y="4284711"/>
            <a:ext cx="1368388" cy="39416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Mídia Online 5" title="Lição 5 a graça de Deus Editora Betel dominical 2° trimestre 2021">
            <a:hlinkClick r:id="" action="ppaction://media"/>
            <a:extLst>
              <a:ext uri="{FF2B5EF4-FFF2-40B4-BE49-F238E27FC236}">
                <a16:creationId xmlns:a16="http://schemas.microsoft.com/office/drawing/2014/main" id="{4A3510B6-04C6-492D-9786-9D265AE0159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95752" y="2074362"/>
            <a:ext cx="7132029" cy="402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9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ECA55478-60D4-42DA-96A2-C7E1B6E1E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Pré-textual</a:t>
            </a:r>
          </a:p>
        </p:txBody>
      </p:sp>
      <p:sp>
        <p:nvSpPr>
          <p:cNvPr id="11" name="CaixaDeTexto 5">
            <a:extLst>
              <a:ext uri="{FF2B5EF4-FFF2-40B4-BE49-F238E27FC236}">
                <a16:creationId xmlns:a16="http://schemas.microsoft.com/office/drawing/2014/main" id="{ADB077D5-155C-48A6-BF68-E9A344639651}"/>
              </a:ext>
            </a:extLst>
          </p:cNvPr>
          <p:cNvSpPr txBox="1"/>
          <p:nvPr/>
        </p:nvSpPr>
        <p:spPr>
          <a:xfrm>
            <a:off x="1179226" y="4786719"/>
            <a:ext cx="9833548" cy="1394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sz="3600" b="1" dirty="0">
                <a:solidFill>
                  <a:schemeClr val="bg1"/>
                </a:solidFill>
              </a:rPr>
              <a:t>Por que pela graça sois salvos, por meio da fé isso não vem de vós, é dom de Deus (Ef. 2.8)</a:t>
            </a:r>
          </a:p>
        </p:txBody>
      </p:sp>
      <p:pic>
        <p:nvPicPr>
          <p:cNvPr id="8" name="Imagem 7" descr="Uma imagem contendo Diagrama&#10;&#10;Descrição gerada automaticamente">
            <a:extLst>
              <a:ext uri="{FF2B5EF4-FFF2-40B4-BE49-F238E27FC236}">
                <a16:creationId xmlns:a16="http://schemas.microsoft.com/office/drawing/2014/main" id="{17129C2B-193F-4FC4-8C4A-1E4FAE019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89" y="142035"/>
            <a:ext cx="1244819" cy="1095750"/>
          </a:xfrm>
          <a:prstGeom prst="rect">
            <a:avLst/>
          </a:prstGeom>
        </p:spPr>
      </p:pic>
      <p:sp>
        <p:nvSpPr>
          <p:cNvPr id="13" name="Google Shape;3836;p13">
            <a:extLst>
              <a:ext uri="{FF2B5EF4-FFF2-40B4-BE49-F238E27FC236}">
                <a16:creationId xmlns:a16="http://schemas.microsoft.com/office/drawing/2014/main" id="{9771DC4A-140E-4A8E-A527-A1BF09B8D4F8}"/>
              </a:ext>
            </a:extLst>
          </p:cNvPr>
          <p:cNvSpPr txBox="1">
            <a:spLocks/>
          </p:cNvSpPr>
          <p:nvPr/>
        </p:nvSpPr>
        <p:spPr>
          <a:xfrm>
            <a:off x="-1170321" y="2730053"/>
            <a:ext cx="8410595" cy="8935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pt-BR" sz="5400" b="1" dirty="0">
                <a:solidFill>
                  <a:srgbClr val="C00000"/>
                </a:solidFill>
                <a:latin typeface="Titillium Web" panose="020B0604020202020204" charset="0"/>
              </a:rPr>
              <a:t>Texto Áureo</a:t>
            </a:r>
          </a:p>
        </p:txBody>
      </p:sp>
    </p:spTree>
    <p:extLst>
      <p:ext uri="{BB962C8B-B14F-4D97-AF65-F5344CB8AC3E}">
        <p14:creationId xmlns:p14="http://schemas.microsoft.com/office/powerpoint/2010/main" val="288640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836;p13">
            <a:extLst>
              <a:ext uri="{FF2B5EF4-FFF2-40B4-BE49-F238E27FC236}">
                <a16:creationId xmlns:a16="http://schemas.microsoft.com/office/drawing/2014/main" id="{32314C2D-D4FF-4199-9520-25E461B846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Verdade Aplicada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2CAF52A-FC07-4005-82E9-A41A51E52D11}"/>
              </a:ext>
            </a:extLst>
          </p:cNvPr>
          <p:cNvSpPr txBox="1"/>
          <p:nvPr/>
        </p:nvSpPr>
        <p:spPr>
          <a:xfrm>
            <a:off x="648931" y="2438400"/>
            <a:ext cx="3505494" cy="37854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 graça de Deus é a benevolência imerecida que Ele exibe ao nos salvar e capacitar a vivermos para Ele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Deus: Criação do Homem para Manter a Moral na Sociedade? | Volta ao Supremo  | Pagina Oficial">
            <a:extLst>
              <a:ext uri="{FF2B5EF4-FFF2-40B4-BE49-F238E27FC236}">
                <a16:creationId xmlns:a16="http://schemas.microsoft.com/office/drawing/2014/main" id="{0260F5B6-11FF-4CCB-9BAA-264F6452A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990" y="1908139"/>
            <a:ext cx="5553075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27BBB-5CA6-4E6A-ABC0-E461BA4E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6350" marR="635" indent="-6350">
              <a:spcAft>
                <a:spcPts val="0"/>
              </a:spcAft>
            </a:pPr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Objetivos da lição: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C821855-A4CE-4B75-A7D4-6D6786D07482}"/>
              </a:ext>
            </a:extLst>
          </p:cNvPr>
          <p:cNvSpPr txBox="1"/>
          <p:nvPr/>
        </p:nvSpPr>
        <p:spPr>
          <a:xfrm>
            <a:off x="648931" y="2438400"/>
            <a:ext cx="3505494" cy="37854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17500" lvl="1" indent="-259715">
              <a:spcBef>
                <a:spcPts val="825"/>
              </a:spcBef>
              <a:buClr>
                <a:srgbClr val="000099"/>
              </a:buClr>
              <a:buAutoNum type="alphaLcPeriod"/>
              <a:tabLst>
                <a:tab pos="317500" algn="l"/>
                <a:tab pos="318135" algn="l"/>
              </a:tabLst>
            </a:pPr>
            <a:r>
              <a:rPr lang="pt-BR" sz="2800" b="1" spc="-5" dirty="0">
                <a:latin typeface="Calibri"/>
                <a:cs typeface="Calibri"/>
              </a:rPr>
              <a:t>Falar que a graça é dada a quem crê em Jesus. </a:t>
            </a:r>
          </a:p>
          <a:p>
            <a:pPr marL="317500" lvl="1" indent="-259715">
              <a:spcBef>
                <a:spcPts val="825"/>
              </a:spcBef>
              <a:buClr>
                <a:srgbClr val="000099"/>
              </a:buClr>
              <a:buAutoNum type="alphaLcPeriod"/>
              <a:tabLst>
                <a:tab pos="317500" algn="l"/>
                <a:tab pos="318135" algn="l"/>
              </a:tabLst>
            </a:pPr>
            <a:r>
              <a:rPr lang="pt-BR" sz="2800" b="1" spc="-5" dirty="0">
                <a:latin typeface="Calibri"/>
                <a:cs typeface="Calibri"/>
              </a:rPr>
              <a:t>Ensinar acerca da graça salvadora de Deus.</a:t>
            </a:r>
          </a:p>
          <a:p>
            <a:pPr marL="317500" lvl="1" indent="-259715">
              <a:spcBef>
                <a:spcPts val="825"/>
              </a:spcBef>
              <a:buClr>
                <a:srgbClr val="000099"/>
              </a:buClr>
              <a:buAutoNum type="alphaLcPeriod"/>
              <a:tabLst>
                <a:tab pos="317500" algn="l"/>
                <a:tab pos="318135" algn="l"/>
              </a:tabLst>
            </a:pPr>
            <a:r>
              <a:rPr lang="pt-BR" sz="2800" b="1" spc="-5" dirty="0">
                <a:latin typeface="Calibri"/>
                <a:cs typeface="Calibri"/>
              </a:rPr>
              <a:t>Mostrar que Deus reveste pela obra da Sua graça.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Resultado de imagem para objetivos">
            <a:extLst>
              <a:ext uri="{FF2B5EF4-FFF2-40B4-BE49-F238E27FC236}">
                <a16:creationId xmlns:a16="http://schemas.microsoft.com/office/drawing/2014/main" id="{A761D993-C367-4AAD-82B7-6830852C3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5862" y="2404091"/>
            <a:ext cx="6019331" cy="20465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57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la de fundo abstrata de páginas de livro escuras">
            <a:extLst>
              <a:ext uri="{FF2B5EF4-FFF2-40B4-BE49-F238E27FC236}">
                <a16:creationId xmlns:a16="http://schemas.microsoft.com/office/drawing/2014/main" id="{5E6DED2A-EAEA-4BE9-8D26-38E9CB6C26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3" r="13360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EECF9FCD-B812-4805-B18F-25CB27DE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rgbClr val="000000"/>
                </a:solidFill>
              </a:rPr>
              <a:t>TEXTO</a:t>
            </a:r>
            <a:r>
              <a:rPr lang="en-US" spc="-50">
                <a:solidFill>
                  <a:srgbClr val="000000"/>
                </a:solidFill>
              </a:rPr>
              <a:t> </a:t>
            </a:r>
            <a:r>
              <a:rPr lang="en-US" spc="-5">
                <a:solidFill>
                  <a:srgbClr val="000000"/>
                </a:solidFill>
              </a:rPr>
              <a:t>BASE</a:t>
            </a:r>
            <a:br>
              <a:rPr lang="en-US">
                <a:solidFill>
                  <a:srgbClr val="000000"/>
                </a:solidFill>
              </a:rPr>
            </a:b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57CEAF1-0B8D-42B7-BEBF-F9170E1F18A6}"/>
              </a:ext>
            </a:extLst>
          </p:cNvPr>
          <p:cNvSpPr txBox="1"/>
          <p:nvPr/>
        </p:nvSpPr>
        <p:spPr>
          <a:xfrm>
            <a:off x="804997" y="2272143"/>
            <a:ext cx="4706803" cy="3788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effectLst/>
              </a:rPr>
              <a:t>Tito 2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effectLst/>
              </a:rPr>
              <a:t> 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effectLst/>
              </a:rPr>
              <a:t>(11) Porque a graça de Deus se há manifestado, trazendo salvação a todos os homens.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effectLst/>
              </a:rPr>
              <a:t>(12) Ensinando-nos que, renunciando à impiedade e às concupiscências mundanas, vivamos neste presente século sóbria, e justa, e piamente,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effectLst/>
              </a:rPr>
              <a:t>(13) Aguardando a bem-aventurada esperança e o aparecimento da glória do grande Deus e nosso Senhor Jesus Cristo.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effectLst/>
              </a:rPr>
              <a:t>(14) O qual se deu a si mesmo por nós, para nos remir de toda iniquidade e purificar para si um povo seu especial, zeloso de boas obras.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>
              <a:solidFill>
                <a:srgbClr val="000000"/>
              </a:solidFill>
            </a:endParaRPr>
          </a:p>
        </p:txBody>
      </p:sp>
      <p:pic>
        <p:nvPicPr>
          <p:cNvPr id="43" name="Imagem 42" descr="Uma imagem contendo Diagrama&#10;&#10;Descrição gerada automaticamente">
            <a:extLst>
              <a:ext uri="{FF2B5EF4-FFF2-40B4-BE49-F238E27FC236}">
                <a16:creationId xmlns:a16="http://schemas.microsoft.com/office/drawing/2014/main" id="{A3351CA6-1FE2-4882-B1F9-83F0ED071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2" y="97348"/>
            <a:ext cx="1244819" cy="1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DC379496-346F-4857-A1D4-C184906B3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DF8D5E-8ACA-4F1B-B3E6-E73FC5DC20FF}"/>
              </a:ext>
            </a:extLst>
          </p:cNvPr>
          <p:cNvSpPr txBox="1"/>
          <p:nvPr/>
        </p:nvSpPr>
        <p:spPr>
          <a:xfrm>
            <a:off x="4965431" y="2438400"/>
            <a:ext cx="6586489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marR="635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O tema desta lição é: A Graça de Deus.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Pelos pecados cometidos, o homem perdeu a comunhão com Deus. Porém, Deus, cuja graça, é superabundante (Rm.5.20 – 21), tinha um plano de salvação e, assim, enviou Seu Filho Jesus, “cheio de graça e de verdade” (Jo.1.14).</a:t>
            </a:r>
          </a:p>
        </p:txBody>
      </p:sp>
      <p:pic>
        <p:nvPicPr>
          <p:cNvPr id="6" name="Imagem 5" descr="Empresário com as mãos nas costas">
            <a:extLst>
              <a:ext uri="{FF2B5EF4-FFF2-40B4-BE49-F238E27FC236}">
                <a16:creationId xmlns:a16="http://schemas.microsoft.com/office/drawing/2014/main" id="{8153A7C4-6AED-42B3-B2F0-18C5FF3C79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50070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B76F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08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69">
            <a:extLst>
              <a:ext uri="{FF2B5EF4-FFF2-40B4-BE49-F238E27FC236}">
                <a16:creationId xmlns:a16="http://schemas.microsoft.com/office/drawing/2014/main" id="{1ECAB1E8-8195-4748-BE71-FF806D8689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2" name="!!text rectangle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4279383" cy="5495925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E5B338-3888-4E0D-9002-D08435292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78619"/>
            <a:ext cx="3410712" cy="110642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0" i="0" u="none" strike="noStrike" baseline="0"/>
              <a:t> 1. 	1.	A graça salvadora</a:t>
            </a:r>
          </a:p>
        </p:txBody>
      </p:sp>
      <p:sp>
        <p:nvSpPr>
          <p:cNvPr id="74" name="!!accent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043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9" y="2121408"/>
            <a:ext cx="3328416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CE7F8DA-913E-4123-9222-9A88FB51C768}"/>
              </a:ext>
            </a:extLst>
          </p:cNvPr>
          <p:cNvSpPr txBox="1"/>
          <p:nvPr/>
        </p:nvSpPr>
        <p:spPr>
          <a:xfrm>
            <a:off x="841247" y="2359152"/>
            <a:ext cx="3410712" cy="3425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/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1700">
                <a:effectLst/>
              </a:rPr>
              <a:t>Não há mérito humano além do exercício da fé. É a salvação como fruto da bondade e da misericórdia de Deus para com o homem. No grego a palavra “graça” é “charis” e possui vários significados: benefício; dom; presente; boa vontade.</a:t>
            </a:r>
            <a:endParaRPr lang="en-US" sz="1700"/>
          </a:p>
        </p:txBody>
      </p:sp>
      <p:pic>
        <p:nvPicPr>
          <p:cNvPr id="3" name="Picture 2" descr="CARTA DO GCEU - Manifestação da Graça">
            <a:extLst>
              <a:ext uri="{FF2B5EF4-FFF2-40B4-BE49-F238E27FC236}">
                <a16:creationId xmlns:a16="http://schemas.microsoft.com/office/drawing/2014/main" id="{78EBF832-E027-4014-8543-15C59B4AF1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9" r="7707" b="1"/>
          <a:stretch/>
        </p:blipFill>
        <p:spPr bwMode="auto">
          <a:xfrm>
            <a:off x="5124450" y="634382"/>
            <a:ext cx="6657213" cy="549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Uma imagem contendo Diagrama&#10;&#10;Descrição gerada automaticamente">
            <a:extLst>
              <a:ext uri="{FF2B5EF4-FFF2-40B4-BE49-F238E27FC236}">
                <a16:creationId xmlns:a16="http://schemas.microsoft.com/office/drawing/2014/main" id="{E486882B-0DEB-4A2C-B2CD-55FEE542C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89" y="142035"/>
            <a:ext cx="1244819" cy="1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85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Diagrama&#10;&#10;Descrição gerada automaticamente">
            <a:extLst>
              <a:ext uri="{FF2B5EF4-FFF2-40B4-BE49-F238E27FC236}">
                <a16:creationId xmlns:a16="http://schemas.microsoft.com/office/drawing/2014/main" id="{E486882B-0DEB-4A2C-B2CD-55FEE542C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511" y="5758540"/>
            <a:ext cx="1244819" cy="1095750"/>
          </a:xfrm>
          <a:prstGeom prst="rect">
            <a:avLst/>
          </a:prstGeom>
        </p:spPr>
      </p:pic>
      <p:pic>
        <p:nvPicPr>
          <p:cNvPr id="2" name="Picture 2" descr="A Graça Bate à Sua Porta #02 - Graça Salvadora | Pr. Rodrigo Soeiro -  YouTube">
            <a:extLst>
              <a:ext uri="{FF2B5EF4-FFF2-40B4-BE49-F238E27FC236}">
                <a16:creationId xmlns:a16="http://schemas.microsoft.com/office/drawing/2014/main" id="{E127BBD3-24A4-49AF-951E-C3DE9FFA1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51248E0F-D682-449D-A691-B9B20C2B23E2}"/>
              </a:ext>
            </a:extLst>
          </p:cNvPr>
          <p:cNvSpPr txBox="1"/>
          <p:nvPr/>
        </p:nvSpPr>
        <p:spPr>
          <a:xfrm>
            <a:off x="306642" y="4539037"/>
            <a:ext cx="7593996" cy="176266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sz="18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salvação não vem das obras.</a:t>
            </a:r>
          </a:p>
          <a:p>
            <a:r>
              <a:rPr lang="pt-BR" dirty="0"/>
              <a:t>“Mas Deus que é riquíssimo em misericórdia, pelo seu muito amor com que nos amou, estando nós ainda mortos em nossas ofensas, nos vivificou juntamente com Cristo (pela graça sois salvos).” (Ef.2.4 e 5)</a:t>
            </a:r>
          </a:p>
          <a:p>
            <a:r>
              <a:rPr lang="pt-BR" dirty="0"/>
              <a:t>“Porque a graça de Deus se há manifestado, trazendo salvação a todos os homens” (Tt.2.11)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761D41D-2644-4794-990C-7E4B2D57E1E9}"/>
              </a:ext>
            </a:extLst>
          </p:cNvPr>
          <p:cNvSpPr txBox="1"/>
          <p:nvPr/>
        </p:nvSpPr>
        <p:spPr>
          <a:xfrm>
            <a:off x="367976" y="314999"/>
            <a:ext cx="7471329" cy="181960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88900" lvl="1">
              <a:lnSpc>
                <a:spcPct val="103000"/>
              </a:lnSpc>
              <a:spcBef>
                <a:spcPts val="200"/>
              </a:spcBef>
            </a:pP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	A graça de Deus é fator imprescindível para a salvação eterna.</a:t>
            </a:r>
          </a:p>
          <a:p>
            <a:pPr marL="88900" lvl="1">
              <a:lnSpc>
                <a:spcPct val="103000"/>
              </a:lnSpc>
              <a:spcBef>
                <a:spcPts val="200"/>
              </a:spcBef>
            </a:pPr>
            <a:r>
              <a:rPr lang="pt-BR" dirty="0"/>
              <a:t>Ninguém pode ser salvo sem receber a graça de Deus. Não há nada que possamos ser ou fazer que de alguma maneira venha substituí-la. Ela é infalível, inegociável e cheia do amor e da misericórdia de Deus. Não há mais necessidade de penitências, sacrifícios, holocaustos para ser alvo, pois não vivemos mais debaixo da lei.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8B653849-9909-4FA3-85A7-6B16AC7DD78D}"/>
              </a:ext>
            </a:extLst>
          </p:cNvPr>
          <p:cNvSpPr txBox="1"/>
          <p:nvPr/>
        </p:nvSpPr>
        <p:spPr>
          <a:xfrm>
            <a:off x="367976" y="2426935"/>
            <a:ext cx="7471328" cy="1754326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25"/>
              </a:spcBef>
            </a:pPr>
            <a:r>
              <a:rPr lang="pt-BR" sz="1800" dirty="0">
                <a:solidFill>
                  <a:srgbClr val="2D74B5"/>
                </a:solidFill>
                <a:latin typeface="Calibri Light"/>
                <a:cs typeface="Calibri Light"/>
              </a:rPr>
              <a:t>1.2.</a:t>
            </a:r>
            <a:r>
              <a:rPr lang="pt-BR" sz="1800" spc="-5" dirty="0">
                <a:solidFill>
                  <a:srgbClr val="2D74B5"/>
                </a:solidFill>
                <a:latin typeface="Calibri Light"/>
                <a:cs typeface="Calibri Light"/>
              </a:rPr>
              <a:t> </a:t>
            </a:r>
            <a:r>
              <a:rPr lang="pt-BR" spc="-5" dirty="0">
                <a:solidFill>
                  <a:srgbClr val="2D74B5"/>
                </a:solidFill>
                <a:latin typeface="Calibri Light"/>
                <a:cs typeface="Calibri Light"/>
              </a:rPr>
              <a:t>A salvação é por meio da fé</a:t>
            </a:r>
          </a:p>
          <a:p>
            <a:r>
              <a:rPr lang="pt-BR" dirty="0"/>
              <a:t>O apóstolo Paulo diz que ela não vem de nós, vem de Deus, e é alcançada por meio da fé (Ef.2.8). A fé salvadora leve a crer, reconhecer e aceitar a expiação do sangue de Jesus na cruz do Calvário para a remissão dos pecados (Ef.1.7), a Sua ressureição ao terceiro dia; vencendo a morte, assentando-se à direita do Pai (Mc.16.19); e fazendo-nos mais do que vencedores (Rm.8.37).</a:t>
            </a:r>
          </a:p>
        </p:txBody>
      </p:sp>
    </p:spTree>
    <p:extLst>
      <p:ext uri="{BB962C8B-B14F-4D97-AF65-F5344CB8AC3E}">
        <p14:creationId xmlns:p14="http://schemas.microsoft.com/office/powerpoint/2010/main" val="17964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  <p:bldP spid="15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</TotalTime>
  <Words>1445</Words>
  <Application>Microsoft Office PowerPoint</Application>
  <PresentationFormat>Widescreen</PresentationFormat>
  <Paragraphs>71</Paragraphs>
  <Slides>18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18</vt:i4>
      </vt:variant>
    </vt:vector>
  </HeadingPairs>
  <TitlesOfParts>
    <vt:vector size="26" baseType="lpstr">
      <vt:lpstr>Arial</vt:lpstr>
      <vt:lpstr>Arial</vt:lpstr>
      <vt:lpstr>Calibri</vt:lpstr>
      <vt:lpstr>Calibri Light</vt:lpstr>
      <vt:lpstr>Times New Roman</vt:lpstr>
      <vt:lpstr>Titillium Web</vt:lpstr>
      <vt:lpstr>Tema do Office</vt:lpstr>
      <vt:lpstr>Office Theme</vt:lpstr>
      <vt:lpstr>Lição 05: A Graça de Deus.</vt:lpstr>
      <vt:lpstr>Assista a vídeo aula do Pr. Júlio César aqui</vt:lpstr>
      <vt:lpstr>Pré-textual</vt:lpstr>
      <vt:lpstr>Verdade Aplicada</vt:lpstr>
      <vt:lpstr>Objetivos da lição: </vt:lpstr>
      <vt:lpstr>TEXTO BASE </vt:lpstr>
      <vt:lpstr>Apresentação do PowerPoint</vt:lpstr>
      <vt:lpstr> 1.  1. A graça salvadora</vt:lpstr>
      <vt:lpstr>Apresentação do PowerPoint</vt:lpstr>
      <vt:lpstr>Apresentação do PowerPoint</vt:lpstr>
      <vt:lpstr>Apresentação do PowerPoint</vt:lpstr>
      <vt:lpstr>Tá Gostando?</vt:lpstr>
      <vt:lpstr>3. A graça e o livre-arbítrio</vt:lpstr>
      <vt:lpstr>Apresentação do PowerPoint</vt:lpstr>
      <vt:lpstr>Para ajudar o canal Boa Semente, seja membro ou apoiador e receba conteúdos exclusivos</vt:lpstr>
      <vt:lpstr>Apresentação do PowerPoint</vt:lpstr>
      <vt:lpstr>Conclusão</vt:lpstr>
      <vt:lpstr>BIBLIOGRAFIA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5. O bem contra o mal: Conflitos na caminhada</dc:title>
  <dc:creator>Julio César Pereira</dc:creator>
  <cp:lastModifiedBy>Julio César Pereira</cp:lastModifiedBy>
  <cp:revision>49</cp:revision>
  <dcterms:created xsi:type="dcterms:W3CDTF">2021-01-27T14:59:39Z</dcterms:created>
  <dcterms:modified xsi:type="dcterms:W3CDTF">2021-04-30T17:40:50Z</dcterms:modified>
</cp:coreProperties>
</file>